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61" r:id="rId4"/>
    <p:sldId id="257" r:id="rId5"/>
    <p:sldId id="259" r:id="rId6"/>
    <p:sldId id="270" r:id="rId7"/>
    <p:sldId id="271" r:id="rId8"/>
    <p:sldId id="272" r:id="rId9"/>
    <p:sldId id="280" r:id="rId10"/>
    <p:sldId id="281" r:id="rId11"/>
    <p:sldId id="282" r:id="rId12"/>
    <p:sldId id="273" r:id="rId13"/>
    <p:sldId id="265" r:id="rId14"/>
    <p:sldId id="279" r:id="rId15"/>
    <p:sldId id="283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00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484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051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745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88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472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196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36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62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44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216D-EBC1-4AC5-8A3B-77328370B93E}" type="datetimeFigureOut">
              <a:rPr lang="es-ES_tradnl" smtClean="0"/>
              <a:t>21/11/2018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FF97-18E6-457F-A9C4-7505650A097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91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source=images&amp;cd=&amp;cad=rja&amp;uact=8&amp;ved=2ahUKEwi1qdyAp4XcAhXLJFAKHf4KDWwQjRx6BAgBEAU&amp;url=http://www.vozidea.com/whatsapp-oculta-las-fotos-de-perfil&amp;psig=AOvVaw3vP2iAseI_KBH586MSqcoA&amp;ust=1530788850052648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hyperlink" Target="http://www.google.es/url?sa=i&amp;rct=j&amp;q=&amp;esrc=s&amp;source=images&amp;cd=&amp;cad=rja&amp;uact=8&amp;ved=2ahUKEwiNsM-kp4XcAhWEZlAKHWp3B1gQjRx6BAgBEAU&amp;url=http://policia.chubut.gov.ar:8003/comunidad/&amp;psig=AOvVaw2pot7cXguSX7WKbiLYDtm1&amp;ust=1530788901154532" TargetMode="External"/><Relationship Id="rId2" Type="http://schemas.openxmlformats.org/officeDocument/2006/relationships/hyperlink" Target="https://www.google.es/url?sa=i&amp;rct=j&amp;q=&amp;esrc=s&amp;source=images&amp;cd=&amp;cad=rja&amp;uact=8&amp;ved=2ahUKEwiluZzypYXcAhXML1AKHWmdCpgQjRx6BAgBEAU&amp;url=https://www.taringa.net/posts/info/12352073/Facebook---Iconos-y-mas-para-tu-usuario-F.html&amp;psig=AOvVaw2Ekwl3Osvqvn36dsmHcyCT&amp;ust=15307885345719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es/url?sa=i&amp;rct=j&amp;q=&amp;esrc=s&amp;source=images&amp;cd=&amp;cad=rja&amp;uact=8&amp;ved=2ahUKEwjr68jUpoXcAhXEKVAKHf7-CZYQjRx6BAgBEAU&amp;url=https://icon-icons.com/es/icono/red-social-youtube/2201&amp;psig=AOvVaw0DupCC40tcWrfl2e45-bqa&amp;ust=1530788749196948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s://www.google.es/url?sa=i&amp;rct=j&amp;q=&amp;esrc=s&amp;source=images&amp;cd=&amp;cad=rja&amp;uact=8&amp;ved=2ahUKEwjR18W7poXcAhVCK1AKHaQ3Ca4QjRx6BAgBEAU&amp;url=https://icon-icons.com/es/icono/pinterest/79194&amp;psig=AOvVaw3WlCX2Ya-L2etJQ9OVFwbX&amp;ust=1530788708447554" TargetMode="External"/><Relationship Id="rId4" Type="http://schemas.openxmlformats.org/officeDocument/2006/relationships/hyperlink" Target="https://www.google.es/url?sa=i&amp;rct=j&amp;q=&amp;esrc=s&amp;source=images&amp;cd=&amp;cad=rja&amp;uact=8&amp;ved=2ahUKEwjXwOiepoXcAhUCa1AKHfa7AGYQjRx6BAgBEAU&amp;url=https://www.hiv.gov/blog/5-things-to-know-about-instagram-2017&amp;psig=AOvVaw2xjS7-fUl5lKzSaLDVw1Fx&amp;ust=1530788648159737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es/url?sa=i&amp;rct=j&amp;q=&amp;esrc=s&amp;source=images&amp;cd=&amp;cad=rja&amp;uact=8&amp;ved=2ahUKEwjsrMvIuIXcAhUFvhQKHWUvArMQjRx6BAgBEAU&amp;url=https://rochepacientes.es/objetivos-de-un-ensayo-clinico/&amp;psig=AOvVaw0Pe1WGAWBN7u2ps9gs6ykb&amp;ust=153079355059053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toteca\Desktop\Redes Sociales 2017-2018\3. Imágenes\2. fondos\IMG_3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39" y="-389462"/>
            <a:ext cx="9518539" cy="74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27 Conector recto"/>
          <p:cNvCxnSpPr/>
          <p:nvPr/>
        </p:nvCxnSpPr>
        <p:spPr>
          <a:xfrm>
            <a:off x="6156176" y="350100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115616" y="1052736"/>
            <a:ext cx="6912768" cy="38884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467544" y="2924944"/>
            <a:ext cx="8136904" cy="194421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>
            <a:off x="2411760" y="1484784"/>
            <a:ext cx="936104" cy="453650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51520" y="1196752"/>
            <a:ext cx="7128792" cy="11521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 flipV="1">
            <a:off x="5148064" y="1628800"/>
            <a:ext cx="1008112" cy="4392488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283968" y="836712"/>
            <a:ext cx="50381" cy="5400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99284" y="736840"/>
            <a:ext cx="8661838" cy="3643551"/>
          </a:xfrm>
          <a:prstGeom prst="wedgeRoundRectCallout">
            <a:avLst>
              <a:gd name="adj1" fmla="val 33091"/>
              <a:gd name="adj2" fmla="val 6919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El uso de redes sociales  en las 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Cartotecas Universitarias</a:t>
            </a:r>
          </a:p>
          <a:p>
            <a:pPr algn="ctr"/>
            <a:endParaRPr lang="es-ES" sz="36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Cartoteca 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 la </a:t>
            </a:r>
            <a:r>
              <a:rPr lang="es-E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</a:t>
            </a:r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niversitat de València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36587" y="5644143"/>
            <a:ext cx="723212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VIII Encuentro </a:t>
            </a:r>
            <a:r>
              <a:rPr lang="es-ES" sz="3200" b="1" dirty="0" smtClean="0">
                <a:solidFill>
                  <a:schemeClr val="bg1"/>
                </a:solidFill>
              </a:rPr>
              <a:t>Ibercarto. Porto 2018</a:t>
            </a:r>
            <a:endParaRPr lang="es-ES_trad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toteca\Desktop\instalac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1052736"/>
            <a:ext cx="9198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3074" name="Picture 2" descr="C:\Users\cartoteca\Desktop\IBERCARTO-OPORTO 2018\imágenes\imagenes facebook facultad\formaci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3168" cy="56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prstGeom prst="wedgeRoundRectCallout">
            <a:avLst>
              <a:gd name="adj1" fmla="val 33367"/>
              <a:gd name="adj2" fmla="val 91404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.Seguimiento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107" y="4005064"/>
            <a:ext cx="7744963" cy="2281476"/>
          </a:xfrm>
          <a:prstGeom prst="wedgeRoundRectCallout">
            <a:avLst>
              <a:gd name="adj1" fmla="val -33430"/>
              <a:gd name="adj2" fmla="val -72464"/>
              <a:gd name="adj3" fmla="val 16667"/>
            </a:avLst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Ver los “me gusta” y las veces que se comparte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Personas a las que se ha llegado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Respuestas a los comentarios</a:t>
            </a:r>
            <a:endParaRPr lang="es-ES_tradnl" sz="32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27" name="Picture 3" descr="C:\Users\cartotec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700808"/>
            <a:ext cx="28134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692696"/>
            <a:ext cx="4258816" cy="1143000"/>
          </a:xfrm>
          <a:prstGeom prst="wedgeRoundRectCallout">
            <a:avLst>
              <a:gd name="adj1" fmla="val 33855"/>
              <a:gd name="adj2" fmla="val 102313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9.Conclusiones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2276872"/>
            <a:ext cx="8640960" cy="418838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Relación positiva esfuerzo-resultado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Mayor visibilidad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Mayor uso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Conocimiento compartido poco</a:t>
            </a:r>
          </a:p>
          <a:p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   significativo</a:t>
            </a:r>
          </a:p>
          <a:p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s-ES" sz="3600" b="1" u="sng" dirty="0" smtClean="0">
                <a:solidFill>
                  <a:schemeClr val="accent2">
                    <a:lumMod val="75000"/>
                  </a:schemeClr>
                </a:solidFill>
              </a:rPr>
              <a:t>Experiencia positiva</a:t>
            </a:r>
            <a:endParaRPr lang="es-E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_tradnl" dirty="0"/>
          </a:p>
        </p:txBody>
      </p:sp>
      <p:pic>
        <p:nvPicPr>
          <p:cNvPr id="11" name="Picture 2" descr="C:\Users\cartoteca\Desktop\me-gusta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0" r="100000">
                        <a14:foregroundMark x1="17800" y1="49500" x2="17800" y2="49500"/>
                        <a14:foregroundMark x1="35900" y1="95000" x2="35900" y2="95000"/>
                        <a14:backgroundMark x1="49200" y1="1500" x2="49200" y2="1500"/>
                        <a14:backgroundMark x1="49500" y1="19500" x2="49500" y2="19500"/>
                        <a14:backgroundMark x1="39900" y1="44833" x2="39900" y2="44833"/>
                        <a14:backgroundMark x1="16500" y1="44500" x2="16500" y2="44500"/>
                        <a14:backgroundMark x1="14500" y1="47500" x2="14500" y2="47500"/>
                        <a14:backgroundMark x1="16900" y1="95833" x2="16900" y2="95833"/>
                        <a14:backgroundMark x1="18700" y1="98333" x2="18700" y2="98333"/>
                        <a14:backgroundMark x1="40200" y1="98833" x2="40200" y2="98833"/>
                        <a14:backgroundMark x1="41000" y1="93667" x2="41000" y2="93667"/>
                        <a14:backgroundMark x1="44100" y1="95500" x2="44100" y2="95500"/>
                        <a14:backgroundMark x1="72700" y1="95500" x2="72700" y2="95500"/>
                        <a14:backgroundMark x1="77500" y1="89833" x2="77500" y2="89833"/>
                        <a14:backgroundMark x1="78800" y1="83333" x2="78800" y2="83333"/>
                        <a14:backgroundMark x1="78500" y1="79667" x2="78500" y2="79667"/>
                        <a14:backgroundMark x1="80100" y1="76167" x2="80100" y2="76167"/>
                        <a14:backgroundMark x1="80800" y1="71000" x2="80800" y2="71000"/>
                        <a14:backgroundMark x1="80600" y1="66833" x2="80600" y2="66833"/>
                        <a14:backgroundMark x1="82400" y1="63167" x2="82400" y2="63167"/>
                        <a14:backgroundMark x1="82700" y1="57667" x2="82700" y2="57667"/>
                        <a14:backgroundMark x1="81900" y1="55667" x2="81900" y2="55667"/>
                        <a14:backgroundMark x1="84400" y1="48333" x2="84400" y2="48333"/>
                        <a14:backgroundMark x1="84400" y1="42667" x2="84400" y2="42667"/>
                        <a14:backgroundMark x1="82400" y1="38333" x2="82400" y2="38333"/>
                        <a14:backgroundMark x1="77800" y1="37167" x2="77800" y2="37167"/>
                        <a14:backgroundMark x1="61800" y1="36667" x2="61800" y2="36667"/>
                        <a14:backgroundMark x1="63100" y1="26833" x2="63100" y2="26833"/>
                        <a14:backgroundMark x1="63100" y1="18333" x2="63100" y2="18333"/>
                        <a14:backgroundMark x1="59500" y1="2500" x2="59500" y2="2500"/>
                        <a14:backgroundMark x1="58500" y1="1167" x2="58500" y2="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9" y="3212976"/>
            <a:ext cx="3339317" cy="20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13276" y="5445224"/>
            <a:ext cx="2850964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¡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</a:rPr>
              <a:t>Me gusta!</a:t>
            </a:r>
            <a:endParaRPr lang="es-ES_tradn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toteca\Desktop\s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1540" y="1916832"/>
            <a:ext cx="8280920" cy="2145268"/>
          </a:xfrm>
          <a:prstGeom prst="wedgeRoundRectCallout">
            <a:avLst>
              <a:gd name="adj1" fmla="val 33302"/>
              <a:gd name="adj2" fmla="val 6447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Muito obrigado</a:t>
            </a:r>
          </a:p>
          <a:p>
            <a:pPr algn="ctr"/>
            <a:r>
              <a:rPr lang="es-ES" sz="60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Muchas gracias</a:t>
            </a:r>
            <a:endParaRPr lang="es-ES_tradnl" sz="60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aur" panose="02030504050205020304" pitchFamily="18" charset="0"/>
              <a:ea typeface="Cambria Math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11760" y="4869160"/>
            <a:ext cx="5790526" cy="1396127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José Rueda Muria</a:t>
            </a:r>
          </a:p>
          <a:p>
            <a:pPr algn="ct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Concha Castells Tramoyeres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Universitat de València.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Cartoteca</a:t>
            </a:r>
            <a:endParaRPr lang="es-ES_trad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48680"/>
            <a:ext cx="8424208" cy="439269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+mj-lt"/>
              </a:rPr>
              <a:t>       Para seguirnos en facebook:</a:t>
            </a:r>
          </a:p>
          <a:p>
            <a:endParaRPr lang="es-ES" sz="3600" dirty="0" smtClean="0">
              <a:solidFill>
                <a:schemeClr val="bg1"/>
              </a:solidFill>
              <a:latin typeface="+mj-lt"/>
            </a:endParaRPr>
          </a:p>
          <a:p>
            <a:endParaRPr lang="es-E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3600" dirty="0" smtClean="0">
                <a:solidFill>
                  <a:schemeClr val="bg1"/>
                </a:solidFill>
                <a:latin typeface="+mj-lt"/>
              </a:rPr>
              <a:t>-Facultat de Geografia i Història</a:t>
            </a:r>
          </a:p>
          <a:p>
            <a:endParaRPr lang="es-E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3600" dirty="0" smtClean="0">
                <a:solidFill>
                  <a:schemeClr val="bg1"/>
                </a:solidFill>
                <a:latin typeface="+mj-lt"/>
              </a:rPr>
              <a:t>-Biblioteques. Universitat de València</a:t>
            </a:r>
          </a:p>
          <a:p>
            <a:r>
              <a:rPr lang="es-ES" sz="36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8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9104" y="2844150"/>
            <a:ext cx="8496944" cy="2826306"/>
          </a:xfrm>
          <a:prstGeom prst="flowChartAlternateProcess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Garamond" panose="02020404030301010803" pitchFamily="18" charset="0"/>
              </a:rPr>
              <a:t>Son una realidad desde hace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Garamond" panose="02020404030301010803" pitchFamily="18" charset="0"/>
              </a:rPr>
              <a:t>Estar presentes donde los usuarios lo están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Garamond" panose="02020404030301010803" pitchFamily="18" charset="0"/>
              </a:rPr>
              <a:t>Darse a conocer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Garamond" panose="02020404030301010803" pitchFamily="18" charset="0"/>
              </a:rPr>
              <a:t>Buscar participación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Garamond" panose="02020404030301010803" pitchFamily="18" charset="0"/>
              </a:rPr>
              <a:t>Tener presencia en el medio digital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3080" y="548680"/>
            <a:ext cx="8928992" cy="1728192"/>
          </a:xfrm>
          <a:prstGeom prst="wedgeRoundRectCallout">
            <a:avLst>
              <a:gd name="adj1" fmla="val -33285"/>
              <a:gd name="adj2" fmla="val 85674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1.Las redes sociales en las bibliotecas universitarias</a:t>
            </a:r>
            <a:endParaRPr lang="es-ES_tradnl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Resultado de imagen de icono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10" y="5085184"/>
            <a:ext cx="1147355" cy="4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80" y="4148376"/>
            <a:ext cx="566519" cy="4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sultado de imagen de icono red soci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5" y="5733256"/>
            <a:ext cx="547721" cy="5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esultado de imagen de icono wasa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7093"/>
            <a:ext cx="617260" cy="6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Resultado de imagen de icono pinteres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18" y="4394488"/>
            <a:ext cx="558173" cy="5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Resultado de imagen de icono twi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12841"/>
            <a:ext cx="497537" cy="4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440160"/>
          </a:xfrm>
          <a:prstGeom prst="wedgeRoundRectCallout">
            <a:avLst>
              <a:gd name="adj1" fmla="val 33164"/>
              <a:gd name="adj2" fmla="val 97580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La Cartoteca de la Universidad de Valencia</a:t>
            </a:r>
            <a:endParaRPr lang="es-ES_tradnl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20889"/>
            <a:ext cx="8820472" cy="2592288"/>
          </a:xfrm>
          <a:prstGeom prst="flowChartAlternateProcess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dirty="0" smtClean="0">
                <a:latin typeface="Garamond" panose="02020404030301010803" pitchFamily="18" charset="0"/>
              </a:rPr>
              <a:t>Pertenece al Servicio de Bibliotecas y Documentación</a:t>
            </a:r>
          </a:p>
          <a:p>
            <a:r>
              <a:rPr lang="es-ES" dirty="0" smtClean="0">
                <a:latin typeface="Garamond" panose="02020404030301010803" pitchFamily="18" charset="0"/>
              </a:rPr>
              <a:t>Forma parte de la Biblioteca de Humanidades</a:t>
            </a:r>
            <a:endParaRPr lang="es-ES" dirty="0">
              <a:latin typeface="Garamond" panose="02020404030301010803" pitchFamily="18" charset="0"/>
            </a:endParaRPr>
          </a:p>
          <a:p>
            <a:r>
              <a:rPr lang="es-ES" dirty="0" smtClean="0">
                <a:latin typeface="Garamond" panose="02020404030301010803" pitchFamily="18" charset="0"/>
              </a:rPr>
              <a:t>Redes Sociales del Servicio desde 2012</a:t>
            </a:r>
          </a:p>
          <a:p>
            <a:pPr marL="0" indent="0">
              <a:buNone/>
            </a:pP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5229200"/>
            <a:ext cx="8352928" cy="1055608"/>
          </a:xfrm>
          <a:prstGeom prst="wedgeRoundRectCallout">
            <a:avLst>
              <a:gd name="adj1" fmla="val -33397"/>
              <a:gd name="adj2" fmla="val -92043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Participación de la Cartoteca desde 2014</a:t>
            </a:r>
          </a:p>
          <a:p>
            <a:pPr algn="ctr"/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revio proceso de PLANIFICACIÓN</a:t>
            </a:r>
            <a:endParaRPr lang="es-ES_tradnl" sz="28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293096"/>
            <a:ext cx="8424936" cy="2016224"/>
          </a:xfrm>
          <a:custGeom>
            <a:avLst/>
            <a:gdLst>
              <a:gd name="connsiteX0" fmla="*/ 0 w 8229600"/>
              <a:gd name="connsiteY0" fmla="*/ 490308 h 2941787"/>
              <a:gd name="connsiteX1" fmla="*/ 490308 w 8229600"/>
              <a:gd name="connsiteY1" fmla="*/ 0 h 2941787"/>
              <a:gd name="connsiteX2" fmla="*/ 1371600 w 8229600"/>
              <a:gd name="connsiteY2" fmla="*/ 0 h 2941787"/>
              <a:gd name="connsiteX3" fmla="*/ 1371600 w 8229600"/>
              <a:gd name="connsiteY3" fmla="*/ 0 h 2941787"/>
              <a:gd name="connsiteX4" fmla="*/ 3429000 w 8229600"/>
              <a:gd name="connsiteY4" fmla="*/ 0 h 2941787"/>
              <a:gd name="connsiteX5" fmla="*/ 7739292 w 8229600"/>
              <a:gd name="connsiteY5" fmla="*/ 0 h 2941787"/>
              <a:gd name="connsiteX6" fmla="*/ 8229600 w 8229600"/>
              <a:gd name="connsiteY6" fmla="*/ 490308 h 2941787"/>
              <a:gd name="connsiteX7" fmla="*/ 8229600 w 8229600"/>
              <a:gd name="connsiteY7" fmla="*/ 1716042 h 2941787"/>
              <a:gd name="connsiteX8" fmla="*/ 8229600 w 8229600"/>
              <a:gd name="connsiteY8" fmla="*/ 1716042 h 2941787"/>
              <a:gd name="connsiteX9" fmla="*/ 8229600 w 8229600"/>
              <a:gd name="connsiteY9" fmla="*/ 2451489 h 2941787"/>
              <a:gd name="connsiteX10" fmla="*/ 8229600 w 8229600"/>
              <a:gd name="connsiteY10" fmla="*/ 2451479 h 2941787"/>
              <a:gd name="connsiteX11" fmla="*/ 7739292 w 8229600"/>
              <a:gd name="connsiteY11" fmla="*/ 2941787 h 2941787"/>
              <a:gd name="connsiteX12" fmla="*/ 3429000 w 8229600"/>
              <a:gd name="connsiteY12" fmla="*/ 2941787 h 2941787"/>
              <a:gd name="connsiteX13" fmla="*/ 2400327 w 8229600"/>
              <a:gd name="connsiteY13" fmla="*/ 3309510 h 2941787"/>
              <a:gd name="connsiteX14" fmla="*/ 1371600 w 8229600"/>
              <a:gd name="connsiteY14" fmla="*/ 2941787 h 2941787"/>
              <a:gd name="connsiteX15" fmla="*/ 490308 w 8229600"/>
              <a:gd name="connsiteY15" fmla="*/ 2941787 h 2941787"/>
              <a:gd name="connsiteX16" fmla="*/ 0 w 8229600"/>
              <a:gd name="connsiteY16" fmla="*/ 2451479 h 2941787"/>
              <a:gd name="connsiteX17" fmla="*/ 0 w 8229600"/>
              <a:gd name="connsiteY17" fmla="*/ 2451489 h 2941787"/>
              <a:gd name="connsiteX18" fmla="*/ 0 w 8229600"/>
              <a:gd name="connsiteY18" fmla="*/ 1716042 h 2941787"/>
              <a:gd name="connsiteX19" fmla="*/ 0 w 8229600"/>
              <a:gd name="connsiteY19" fmla="*/ 1716042 h 2941787"/>
              <a:gd name="connsiteX20" fmla="*/ 0 w 8229600"/>
              <a:gd name="connsiteY20" fmla="*/ 490308 h 2941787"/>
              <a:gd name="connsiteX0" fmla="*/ 0 w 8229600"/>
              <a:gd name="connsiteY0" fmla="*/ 490308 h 2956219"/>
              <a:gd name="connsiteX1" fmla="*/ 490308 w 8229600"/>
              <a:gd name="connsiteY1" fmla="*/ 0 h 2956219"/>
              <a:gd name="connsiteX2" fmla="*/ 1371600 w 8229600"/>
              <a:gd name="connsiteY2" fmla="*/ 0 h 2956219"/>
              <a:gd name="connsiteX3" fmla="*/ 1371600 w 8229600"/>
              <a:gd name="connsiteY3" fmla="*/ 0 h 2956219"/>
              <a:gd name="connsiteX4" fmla="*/ 3429000 w 8229600"/>
              <a:gd name="connsiteY4" fmla="*/ 0 h 2956219"/>
              <a:gd name="connsiteX5" fmla="*/ 7739292 w 8229600"/>
              <a:gd name="connsiteY5" fmla="*/ 0 h 2956219"/>
              <a:gd name="connsiteX6" fmla="*/ 8229600 w 8229600"/>
              <a:gd name="connsiteY6" fmla="*/ 490308 h 2956219"/>
              <a:gd name="connsiteX7" fmla="*/ 8229600 w 8229600"/>
              <a:gd name="connsiteY7" fmla="*/ 1716042 h 2956219"/>
              <a:gd name="connsiteX8" fmla="*/ 8229600 w 8229600"/>
              <a:gd name="connsiteY8" fmla="*/ 1716042 h 2956219"/>
              <a:gd name="connsiteX9" fmla="*/ 8229600 w 8229600"/>
              <a:gd name="connsiteY9" fmla="*/ 2451489 h 2956219"/>
              <a:gd name="connsiteX10" fmla="*/ 8229600 w 8229600"/>
              <a:gd name="connsiteY10" fmla="*/ 2451479 h 2956219"/>
              <a:gd name="connsiteX11" fmla="*/ 7739292 w 8229600"/>
              <a:gd name="connsiteY11" fmla="*/ 2941787 h 2956219"/>
              <a:gd name="connsiteX12" fmla="*/ 3429000 w 8229600"/>
              <a:gd name="connsiteY12" fmla="*/ 2941787 h 2956219"/>
              <a:gd name="connsiteX13" fmla="*/ 2410718 w 8229600"/>
              <a:gd name="connsiteY13" fmla="*/ 2956219 h 2956219"/>
              <a:gd name="connsiteX14" fmla="*/ 1371600 w 8229600"/>
              <a:gd name="connsiteY14" fmla="*/ 2941787 h 2956219"/>
              <a:gd name="connsiteX15" fmla="*/ 490308 w 8229600"/>
              <a:gd name="connsiteY15" fmla="*/ 2941787 h 2956219"/>
              <a:gd name="connsiteX16" fmla="*/ 0 w 8229600"/>
              <a:gd name="connsiteY16" fmla="*/ 2451479 h 2956219"/>
              <a:gd name="connsiteX17" fmla="*/ 0 w 8229600"/>
              <a:gd name="connsiteY17" fmla="*/ 2451489 h 2956219"/>
              <a:gd name="connsiteX18" fmla="*/ 0 w 8229600"/>
              <a:gd name="connsiteY18" fmla="*/ 1716042 h 2956219"/>
              <a:gd name="connsiteX19" fmla="*/ 0 w 8229600"/>
              <a:gd name="connsiteY19" fmla="*/ 1716042 h 2956219"/>
              <a:gd name="connsiteX20" fmla="*/ 0 w 8229600"/>
              <a:gd name="connsiteY20" fmla="*/ 490308 h 2956219"/>
              <a:gd name="connsiteX0" fmla="*/ 0 w 8229600"/>
              <a:gd name="connsiteY0" fmla="*/ 490308 h 2956219"/>
              <a:gd name="connsiteX1" fmla="*/ 490308 w 8229600"/>
              <a:gd name="connsiteY1" fmla="*/ 0 h 2956219"/>
              <a:gd name="connsiteX2" fmla="*/ 1371600 w 8229600"/>
              <a:gd name="connsiteY2" fmla="*/ 0 h 2956219"/>
              <a:gd name="connsiteX3" fmla="*/ 1371600 w 8229600"/>
              <a:gd name="connsiteY3" fmla="*/ 0 h 2956219"/>
              <a:gd name="connsiteX4" fmla="*/ 3429000 w 8229600"/>
              <a:gd name="connsiteY4" fmla="*/ 0 h 2956219"/>
              <a:gd name="connsiteX5" fmla="*/ 7770464 w 8229600"/>
              <a:gd name="connsiteY5" fmla="*/ 10391 h 2956219"/>
              <a:gd name="connsiteX6" fmla="*/ 8229600 w 8229600"/>
              <a:gd name="connsiteY6" fmla="*/ 490308 h 2956219"/>
              <a:gd name="connsiteX7" fmla="*/ 8229600 w 8229600"/>
              <a:gd name="connsiteY7" fmla="*/ 1716042 h 2956219"/>
              <a:gd name="connsiteX8" fmla="*/ 8229600 w 8229600"/>
              <a:gd name="connsiteY8" fmla="*/ 1716042 h 2956219"/>
              <a:gd name="connsiteX9" fmla="*/ 8229600 w 8229600"/>
              <a:gd name="connsiteY9" fmla="*/ 2451489 h 2956219"/>
              <a:gd name="connsiteX10" fmla="*/ 8229600 w 8229600"/>
              <a:gd name="connsiteY10" fmla="*/ 2451479 h 2956219"/>
              <a:gd name="connsiteX11" fmla="*/ 7739292 w 8229600"/>
              <a:gd name="connsiteY11" fmla="*/ 2941787 h 2956219"/>
              <a:gd name="connsiteX12" fmla="*/ 3429000 w 8229600"/>
              <a:gd name="connsiteY12" fmla="*/ 2941787 h 2956219"/>
              <a:gd name="connsiteX13" fmla="*/ 2410718 w 8229600"/>
              <a:gd name="connsiteY13" fmla="*/ 2956219 h 2956219"/>
              <a:gd name="connsiteX14" fmla="*/ 1371600 w 8229600"/>
              <a:gd name="connsiteY14" fmla="*/ 2941787 h 2956219"/>
              <a:gd name="connsiteX15" fmla="*/ 490308 w 8229600"/>
              <a:gd name="connsiteY15" fmla="*/ 2941787 h 2956219"/>
              <a:gd name="connsiteX16" fmla="*/ 0 w 8229600"/>
              <a:gd name="connsiteY16" fmla="*/ 2451479 h 2956219"/>
              <a:gd name="connsiteX17" fmla="*/ 0 w 8229600"/>
              <a:gd name="connsiteY17" fmla="*/ 2451489 h 2956219"/>
              <a:gd name="connsiteX18" fmla="*/ 0 w 8229600"/>
              <a:gd name="connsiteY18" fmla="*/ 1716042 h 2956219"/>
              <a:gd name="connsiteX19" fmla="*/ 0 w 8229600"/>
              <a:gd name="connsiteY19" fmla="*/ 1716042 h 2956219"/>
              <a:gd name="connsiteX20" fmla="*/ 0 w 8229600"/>
              <a:gd name="connsiteY20" fmla="*/ 490308 h 2956219"/>
              <a:gd name="connsiteX0" fmla="*/ 0 w 8229600"/>
              <a:gd name="connsiteY0" fmla="*/ 490308 h 2945828"/>
              <a:gd name="connsiteX1" fmla="*/ 490308 w 8229600"/>
              <a:gd name="connsiteY1" fmla="*/ 0 h 2945828"/>
              <a:gd name="connsiteX2" fmla="*/ 1371600 w 8229600"/>
              <a:gd name="connsiteY2" fmla="*/ 0 h 2945828"/>
              <a:gd name="connsiteX3" fmla="*/ 1371600 w 8229600"/>
              <a:gd name="connsiteY3" fmla="*/ 0 h 2945828"/>
              <a:gd name="connsiteX4" fmla="*/ 3429000 w 8229600"/>
              <a:gd name="connsiteY4" fmla="*/ 0 h 2945828"/>
              <a:gd name="connsiteX5" fmla="*/ 7770464 w 8229600"/>
              <a:gd name="connsiteY5" fmla="*/ 10391 h 2945828"/>
              <a:gd name="connsiteX6" fmla="*/ 8229600 w 8229600"/>
              <a:gd name="connsiteY6" fmla="*/ 490308 h 2945828"/>
              <a:gd name="connsiteX7" fmla="*/ 8229600 w 8229600"/>
              <a:gd name="connsiteY7" fmla="*/ 1716042 h 2945828"/>
              <a:gd name="connsiteX8" fmla="*/ 8229600 w 8229600"/>
              <a:gd name="connsiteY8" fmla="*/ 1716042 h 2945828"/>
              <a:gd name="connsiteX9" fmla="*/ 8229600 w 8229600"/>
              <a:gd name="connsiteY9" fmla="*/ 2451489 h 2945828"/>
              <a:gd name="connsiteX10" fmla="*/ 8229600 w 8229600"/>
              <a:gd name="connsiteY10" fmla="*/ 2451479 h 2945828"/>
              <a:gd name="connsiteX11" fmla="*/ 7739292 w 8229600"/>
              <a:gd name="connsiteY11" fmla="*/ 2941787 h 2945828"/>
              <a:gd name="connsiteX12" fmla="*/ 3429000 w 8229600"/>
              <a:gd name="connsiteY12" fmla="*/ 2941787 h 2945828"/>
              <a:gd name="connsiteX13" fmla="*/ 2462673 w 8229600"/>
              <a:gd name="connsiteY13" fmla="*/ 2945828 h 2945828"/>
              <a:gd name="connsiteX14" fmla="*/ 1371600 w 8229600"/>
              <a:gd name="connsiteY14" fmla="*/ 2941787 h 2945828"/>
              <a:gd name="connsiteX15" fmla="*/ 490308 w 8229600"/>
              <a:gd name="connsiteY15" fmla="*/ 2941787 h 2945828"/>
              <a:gd name="connsiteX16" fmla="*/ 0 w 8229600"/>
              <a:gd name="connsiteY16" fmla="*/ 2451479 h 2945828"/>
              <a:gd name="connsiteX17" fmla="*/ 0 w 8229600"/>
              <a:gd name="connsiteY17" fmla="*/ 2451489 h 2945828"/>
              <a:gd name="connsiteX18" fmla="*/ 0 w 8229600"/>
              <a:gd name="connsiteY18" fmla="*/ 1716042 h 2945828"/>
              <a:gd name="connsiteX19" fmla="*/ 0 w 8229600"/>
              <a:gd name="connsiteY19" fmla="*/ 1716042 h 2945828"/>
              <a:gd name="connsiteX20" fmla="*/ 0 w 8229600"/>
              <a:gd name="connsiteY20" fmla="*/ 490308 h 29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9600" h="2945828">
                <a:moveTo>
                  <a:pt x="0" y="490308"/>
                </a:moveTo>
                <a:cubicBezTo>
                  <a:pt x="0" y="219518"/>
                  <a:pt x="219518" y="0"/>
                  <a:pt x="490308" y="0"/>
                </a:cubicBezTo>
                <a:lnTo>
                  <a:pt x="1371600" y="0"/>
                </a:lnTo>
                <a:lnTo>
                  <a:pt x="1371600" y="0"/>
                </a:lnTo>
                <a:lnTo>
                  <a:pt x="3429000" y="0"/>
                </a:lnTo>
                <a:lnTo>
                  <a:pt x="7770464" y="10391"/>
                </a:lnTo>
                <a:cubicBezTo>
                  <a:pt x="8041254" y="10391"/>
                  <a:pt x="8229600" y="219518"/>
                  <a:pt x="8229600" y="490308"/>
                </a:cubicBezTo>
                <a:lnTo>
                  <a:pt x="8229600" y="1716042"/>
                </a:lnTo>
                <a:lnTo>
                  <a:pt x="8229600" y="1716042"/>
                </a:lnTo>
                <a:lnTo>
                  <a:pt x="8229600" y="2451489"/>
                </a:lnTo>
                <a:lnTo>
                  <a:pt x="8229600" y="2451479"/>
                </a:lnTo>
                <a:cubicBezTo>
                  <a:pt x="8229600" y="2722269"/>
                  <a:pt x="8010082" y="2941787"/>
                  <a:pt x="7739292" y="2941787"/>
                </a:cubicBezTo>
                <a:lnTo>
                  <a:pt x="3429000" y="2941787"/>
                </a:lnTo>
                <a:lnTo>
                  <a:pt x="2462673" y="2945828"/>
                </a:lnTo>
                <a:lnTo>
                  <a:pt x="1371600" y="2941787"/>
                </a:lnTo>
                <a:lnTo>
                  <a:pt x="490308" y="2941787"/>
                </a:lnTo>
                <a:cubicBezTo>
                  <a:pt x="219518" y="2941787"/>
                  <a:pt x="0" y="2722269"/>
                  <a:pt x="0" y="2451479"/>
                </a:cubicBezTo>
                <a:lnTo>
                  <a:pt x="0" y="2451489"/>
                </a:lnTo>
                <a:lnTo>
                  <a:pt x="0" y="1716042"/>
                </a:lnTo>
                <a:lnTo>
                  <a:pt x="0" y="1716042"/>
                </a:lnTo>
                <a:lnTo>
                  <a:pt x="0" y="490308"/>
                </a:ln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marL="2171700" indent="-4572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mpliar la visibilidad de la Cartoteca dentro de la Universidad</a:t>
            </a:r>
          </a:p>
          <a:p>
            <a:pPr marL="2171700" indent="-4572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omentar su uso</a:t>
            </a:r>
          </a:p>
          <a:p>
            <a:pPr marL="2171700" indent="-4572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rear conocimiento compartido</a:t>
            </a:r>
            <a:endParaRPr lang="es-ES_tradn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5008" y="620688"/>
            <a:ext cx="8389440" cy="1440160"/>
          </a:xfrm>
          <a:prstGeom prst="wedgeRoundRectCallout">
            <a:avLst>
              <a:gd name="adj1" fmla="val 8493"/>
              <a:gd name="adj2" fmla="val 96859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3.Objetivo</a:t>
            </a:r>
            <a:r>
              <a:rPr lang="es-ES" sz="3600" b="1" dirty="0" smtClean="0">
                <a:solidFill>
                  <a:schemeClr val="bg1"/>
                </a:solidFill>
              </a:rPr>
              <a:t>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7674" y="2852936"/>
            <a:ext cx="6480720" cy="1080120"/>
          </a:xfrm>
          <a:prstGeom prst="wedgeRoundRectCallout">
            <a:avLst>
              <a:gd name="adj1" fmla="val -33215"/>
              <a:gd name="adj2" fmla="val 96137"/>
              <a:gd name="adj3" fmla="val 16667"/>
            </a:avLst>
          </a:prstGeo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¿Qué se quiere conseguir?</a:t>
            </a:r>
            <a:endParaRPr lang="es-ES_tradnl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6948264" y="2168896"/>
            <a:ext cx="2044485" cy="20162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148" name="Picture 4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5" y="1743353"/>
            <a:ext cx="5241099" cy="29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toteca\Desktop\Vermeer el geogra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75" y="4009005"/>
            <a:ext cx="2606128" cy="26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68152"/>
          </a:xfrm>
          <a:prstGeom prst="wedgeRoundRectCallout">
            <a:avLst>
              <a:gd name="adj1" fmla="val -8458"/>
              <a:gd name="adj2" fmla="val 88852"/>
              <a:gd name="adj3" fmla="val 16667"/>
            </a:avLst>
          </a:prstGeom>
          <a:ln w="57150">
            <a:solidFill>
              <a:schemeClr val="bg1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Cuestiones y planteamientos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72472" y="365013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349773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120955" y="2132856"/>
            <a:ext cx="3066433" cy="2389406"/>
          </a:xfrm>
          <a:prstGeom prst="cloudCallout">
            <a:avLst>
              <a:gd name="adj1" fmla="val 73852"/>
              <a:gd name="adj2" fmla="val 36669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4.¿Qué red social?</a:t>
            </a:r>
            <a:endParaRPr lang="es-ES_tradnl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772816"/>
            <a:ext cx="4968552" cy="2389406"/>
          </a:xfrm>
          <a:prstGeom prst="cloudCallout">
            <a:avLst>
              <a:gd name="adj1" fmla="val -38918"/>
              <a:gd name="adj2" fmla="val 4836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5.Cuenta propia o no y periodicidad</a:t>
            </a:r>
            <a:endParaRPr lang="es-ES_tradnl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toteca\Desktop\el-carácter-d-está-experimentando-y-está-pensando-43991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67" y="224523"/>
            <a:ext cx="1994829" cy="19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98336" y="2284854"/>
            <a:ext cx="5910063" cy="2962513"/>
          </a:xfrm>
          <a:prstGeom prst="flowChartAlternateProcess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Facultad de Geografía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36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Servicio de Bibliotecas</a:t>
            </a:r>
          </a:p>
          <a:p>
            <a:endParaRPr lang="es-ES_tradnl" sz="3200" b="1" dirty="0">
              <a:latin typeface="Garamond" panose="02020404030301010803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4" y="188640"/>
            <a:ext cx="3204864" cy="4277499"/>
          </a:xfrm>
          <a:prstGeom prst="flowChartAlternateProcess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Twitter</a:t>
            </a:r>
          </a:p>
          <a:p>
            <a:pPr algn="ctr"/>
            <a:endParaRPr lang="es-ES" sz="3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Blog </a:t>
            </a:r>
          </a:p>
          <a:p>
            <a:pPr algn="ctr"/>
            <a:endParaRPr lang="es-ES" sz="36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Facebook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</a:t>
            </a:r>
            <a:endParaRPr lang="es-ES_tradnl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5013176"/>
            <a:ext cx="5072068" cy="919401"/>
          </a:xfrm>
          <a:prstGeom prst="flowChartAlternateProcess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1</a:t>
            </a:r>
            <a:r>
              <a:rPr lang="es-E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 vez por semana</a:t>
            </a:r>
            <a:endParaRPr lang="es-ES_tradnl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2808606" y="619011"/>
            <a:ext cx="6300192" cy="23779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626421" y="2924943"/>
            <a:ext cx="2198744" cy="1008113"/>
          </a:xfrm>
          <a:prstGeom prst="ellipse">
            <a:avLst/>
          </a:prstGeom>
          <a:noFill/>
          <a:ln>
            <a:solidFill>
              <a:srgbClr val="D0A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18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51520" y="260648"/>
            <a:ext cx="4392488" cy="1440160"/>
          </a:xfrm>
          <a:prstGeom prst="wedgeRoundRectCallout">
            <a:avLst>
              <a:gd name="adj1" fmla="val 33230"/>
              <a:gd name="adj2" fmla="val 89644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.Contenidos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71592" y="116632"/>
            <a:ext cx="3672408" cy="23762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7509520" cy="4392488"/>
          </a:xfrm>
          <a:prstGeom prst="flowChartAlternateProcess">
            <a:avLst/>
          </a:prstGeom>
          <a:ln w="38100">
            <a:solidFill>
              <a:schemeClr val="bg1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b="1" u="sng" dirty="0" smtClean="0">
                <a:solidFill>
                  <a:schemeClr val="accent6">
                    <a:lumMod val="75000"/>
                  </a:schemeClr>
                </a:solidFill>
              </a:rPr>
              <a:t>SOLO CONTENIDOS DE</a:t>
            </a:r>
          </a:p>
          <a:p>
            <a:pPr marL="0" lvl="0" indent="0">
              <a:buNone/>
            </a:pPr>
            <a:r>
              <a:rPr lang="es-ES" b="1" u="sng" dirty="0" smtClean="0">
                <a:solidFill>
                  <a:schemeClr val="accent6">
                    <a:lumMod val="75000"/>
                  </a:schemeClr>
                </a:solidFill>
              </a:rPr>
              <a:t> ELABORACIÓN PROPIA</a:t>
            </a:r>
          </a:p>
          <a:p>
            <a:pPr marL="0" lvl="0" indent="0">
              <a:buNone/>
            </a:pPr>
            <a:r>
              <a:rPr lang="es-ES" sz="35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-Instalaciones</a:t>
            </a:r>
          </a:p>
          <a:p>
            <a:pPr marL="0" lvl="0" indent="0">
              <a:buNone/>
            </a:pPr>
            <a:r>
              <a:rPr lang="es-ES" sz="35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-Fondos</a:t>
            </a:r>
          </a:p>
          <a:p>
            <a:pPr marL="0" lvl="0" indent="0">
              <a:buNone/>
            </a:pPr>
            <a:r>
              <a:rPr lang="es-ES" sz="35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-Servicios</a:t>
            </a:r>
          </a:p>
          <a:p>
            <a:pPr marL="0" lvl="0" indent="0">
              <a:buNone/>
            </a:pPr>
            <a:r>
              <a:rPr lang="es-ES" sz="35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-Actividades</a:t>
            </a:r>
          </a:p>
          <a:p>
            <a:pPr marL="0" lvl="0" indent="0">
              <a:buNone/>
            </a:pPr>
            <a:r>
              <a:rPr lang="es-ES" sz="35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-Períodos especiales</a:t>
            </a:r>
          </a:p>
          <a:p>
            <a:pPr marL="0" lvl="0" indent="0">
              <a:buNone/>
            </a:pPr>
            <a:endParaRPr lang="es-ES" sz="4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67536" y="1982177"/>
            <a:ext cx="4176464" cy="21758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10 Proceso"/>
          <p:cNvSpPr/>
          <p:nvPr/>
        </p:nvSpPr>
        <p:spPr>
          <a:xfrm>
            <a:off x="5223547" y="4152243"/>
            <a:ext cx="3920453" cy="2705757"/>
          </a:xfrm>
          <a:prstGeom prst="flowChart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18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529208" y="476672"/>
            <a:ext cx="8229600" cy="1143000"/>
          </a:xfrm>
          <a:prstGeom prst="wedgeRoundRectCallout">
            <a:avLst>
              <a:gd name="adj1" fmla="val 33367"/>
              <a:gd name="adj2" fmla="val 91404"/>
              <a:gd name="adj3" fmla="val 16667"/>
            </a:avLst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7</a:t>
            </a:r>
            <a:r>
              <a:rPr lang="es-E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.Estructura y elaboración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cartoteca\Desktop\calendar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578277" cy="13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37909" y="1750085"/>
            <a:ext cx="3666774" cy="128391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ndalus" panose="02020603050405020304" pitchFamily="18" charset="-78"/>
              </a:rPr>
              <a:t>Junio-Julio</a:t>
            </a:r>
            <a:endParaRPr lang="es-ES_tradnl" sz="3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4797" y="3284984"/>
            <a:ext cx="3317841" cy="510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Garamond" panose="02020404030301010803" pitchFamily="18" charset="0"/>
              </a:rPr>
              <a:t>Elaboración de textos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0821" y="4077072"/>
            <a:ext cx="3888432" cy="510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Garamond" panose="02020404030301010803" pitchFamily="18" charset="0"/>
              </a:rPr>
              <a:t>Realización de fotografías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27984" y="3284984"/>
            <a:ext cx="3744416" cy="510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Garamond" panose="02020404030301010803" pitchFamily="18" charset="0"/>
              </a:rPr>
              <a:t>Escaneado de imágenes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49361" y="4941168"/>
            <a:ext cx="7128792" cy="510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Garamond" panose="02020404030301010803" pitchFamily="18" charset="0"/>
              </a:rPr>
              <a:t>Planificación cruzada para ambas instituciones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70423" y="4077072"/>
            <a:ext cx="1872207" cy="510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Garamond" panose="02020404030301010803" pitchFamily="18" charset="0"/>
              </a:rPr>
              <a:t>Calendario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75856" y="5661248"/>
            <a:ext cx="5250950" cy="91940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Envío todas las semanas a los encargados de redes sociales</a:t>
            </a:r>
            <a:endParaRPr lang="es-ES_tradnl" sz="2400" b="1" dirty="0">
              <a:latin typeface="Garamond" panose="02020404030301010803" pitchFamily="18" charset="0"/>
            </a:endParaRPr>
          </a:p>
        </p:txBody>
      </p:sp>
      <p:pic>
        <p:nvPicPr>
          <p:cNvPr id="12" name="Picture 4" descr="C:\Users\cartoteca\Desktop\Correo-Electron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2" y="5417053"/>
            <a:ext cx="1599761" cy="14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toteca\Desktop\IBERCARTO-OPORTO 2018\imágenes\imagenes facebook facultad\mancelli facult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9" y="836712"/>
            <a:ext cx="9144000" cy="54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270</Words>
  <Application>Microsoft Office PowerPoint</Application>
  <PresentationFormat>Apresentação no Ecrã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7" baseType="lpstr">
      <vt:lpstr>Agency FB</vt:lpstr>
      <vt:lpstr>Aharoni</vt:lpstr>
      <vt:lpstr>Andalus</vt:lpstr>
      <vt:lpstr>Arial</vt:lpstr>
      <vt:lpstr>Arial Rounded MT Bold</vt:lpstr>
      <vt:lpstr>Arial Unicode MS</vt:lpstr>
      <vt:lpstr>Calibri</vt:lpstr>
      <vt:lpstr>Cambria Math</vt:lpstr>
      <vt:lpstr>Centaur</vt:lpstr>
      <vt:lpstr>Garamond</vt:lpstr>
      <vt:lpstr>Wingdings</vt:lpstr>
      <vt:lpstr>Tema de Office</vt:lpstr>
      <vt:lpstr>Apresentação do PowerPoint</vt:lpstr>
      <vt:lpstr>Apresentação do PowerPoint</vt:lpstr>
      <vt:lpstr>2. La Cartoteca de la Universidad de Valencia</vt:lpstr>
      <vt:lpstr>¿Qué se quiere conseguir?</vt:lpstr>
      <vt:lpstr>Cuestiones y planteamientos</vt:lpstr>
      <vt:lpstr>Apresentação do PowerPoint</vt:lpstr>
      <vt:lpstr>Apresentação do PowerPoint</vt:lpstr>
      <vt:lpstr>7.Estructura y elaboración</vt:lpstr>
      <vt:lpstr>Apresentação do PowerPoint</vt:lpstr>
      <vt:lpstr>Apresentação do PowerPoint</vt:lpstr>
      <vt:lpstr>Apresentação do PowerPoint</vt:lpstr>
      <vt:lpstr>8.Seguimiento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USO DE LAS REDES SOCIALES EN LAS CARTOTECAS UNIVERSITARIAS. EL CASO DE LA CARTOTECA DE LA UNIVERSITAT DE VALÈNCIA.</dc:title>
  <dc:creator>cartoteca</dc:creator>
  <cp:lastModifiedBy>Isabel Cristina Leite de Sa</cp:lastModifiedBy>
  <cp:revision>192</cp:revision>
  <dcterms:created xsi:type="dcterms:W3CDTF">2018-04-11T11:56:54Z</dcterms:created>
  <dcterms:modified xsi:type="dcterms:W3CDTF">2018-11-21T19:46:15Z</dcterms:modified>
</cp:coreProperties>
</file>